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2" r:id="rId4"/>
    <p:sldId id="257" r:id="rId5"/>
    <p:sldId id="267" r:id="rId6"/>
    <p:sldId id="260" r:id="rId7"/>
    <p:sldId id="261" r:id="rId8"/>
    <p:sldId id="265" r:id="rId9"/>
    <p:sldId id="259" r:id="rId10"/>
    <p:sldId id="266" r:id="rId11"/>
    <p:sldId id="264" r:id="rId12"/>
    <p:sldId id="258" r:id="rId13"/>
    <p:sldId id="268" r:id="rId14"/>
    <p:sldId id="269" r:id="rId15"/>
    <p:sldId id="272" r:id="rId16"/>
    <p:sldId id="271" r:id="rId17"/>
    <p:sldId id="270" r:id="rId18"/>
    <p:sldId id="273" r:id="rId19"/>
    <p:sldId id="274" r:id="rId20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70F2B-8200-124C-8172-C57CD3D14539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EFD9E-0FD2-0241-A04B-D5E069793E2F}" type="slidenum">
              <a:rPr lang="en-GB" smtClean="0"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biology.about.com/library/organs/heart/blsystole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heart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2912" t="14975" r="6749" b="16806"/>
          <a:stretch>
            <a:fillRect/>
          </a:stretch>
        </p:blipFill>
        <p:spPr>
          <a:xfrm>
            <a:off x="457200" y="1655579"/>
            <a:ext cx="8229600" cy="3561733"/>
          </a:xfrm>
          <a:prstGeom prst="rect">
            <a:avLst/>
          </a:prstGeom>
          <a:solidFill>
            <a:srgbClr val="C6D9F1"/>
          </a:solidFill>
          <a:ln>
            <a:solidFill>
              <a:srgbClr val="000000"/>
            </a:solidFill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/>
              <a:t>Why do they have different structures?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l="3685" t="8518" r="5517" b="8842"/>
          <a:stretch>
            <a:fillRect/>
          </a:stretch>
        </p:blipFill>
        <p:spPr>
          <a:xfrm>
            <a:off x="457200" y="1600200"/>
            <a:ext cx="4037991" cy="48785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 smtClean="0"/>
              <a:t>Coronary Arteries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8541"/>
          </a:xfrm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 smtClean="0"/>
              <a:t>The heart is made of muscle cells.</a:t>
            </a:r>
          </a:p>
          <a:p>
            <a:r>
              <a:rPr lang="en-GB" dirty="0" smtClean="0"/>
              <a:t>Just like other cells in the body, these heart cells need a supply of oxygen and nutrients.</a:t>
            </a:r>
          </a:p>
          <a:p>
            <a:r>
              <a:rPr lang="en-GB" dirty="0" smtClean="0"/>
              <a:t>Coronary arteries deliver blood containing oxygen and nutrients to the heart.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dirty="0" smtClean="0"/>
              <a:t>Describe how blood circulates around the body.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GB" i="1" dirty="0" smtClean="0"/>
              <a:t>Heart </a:t>
            </a:r>
            <a:r>
              <a:rPr lang="en-GB" i="1" dirty="0"/>
              <a:t>pumps</a:t>
            </a:r>
            <a:endParaRPr lang="en-GB" dirty="0"/>
          </a:p>
          <a:p>
            <a:r>
              <a:rPr lang="en-GB" i="1" dirty="0"/>
              <a:t>Cardiac muscle contracts</a:t>
            </a:r>
            <a:endParaRPr lang="en-GB" dirty="0"/>
          </a:p>
          <a:p>
            <a:r>
              <a:rPr lang="en-GB" i="1" dirty="0"/>
              <a:t>Ventricles fill</a:t>
            </a:r>
            <a:endParaRPr lang="en-GB" dirty="0"/>
          </a:p>
          <a:p>
            <a:r>
              <a:rPr lang="en-GB" i="1" dirty="0"/>
              <a:t>Blood forced out under pressure</a:t>
            </a:r>
            <a:endParaRPr lang="en-GB" dirty="0"/>
          </a:p>
          <a:p>
            <a:r>
              <a:rPr lang="en-GB" i="1" dirty="0"/>
              <a:t>LHS of heart stronger</a:t>
            </a:r>
            <a:endParaRPr lang="en-GB" dirty="0"/>
          </a:p>
          <a:p>
            <a:r>
              <a:rPr lang="en-GB" i="1" dirty="0"/>
              <a:t>Oxygenated blood pumped to organs of the body from LHS</a:t>
            </a:r>
            <a:endParaRPr lang="en-GB" dirty="0"/>
          </a:p>
          <a:p>
            <a:r>
              <a:rPr lang="en-GB" i="1" dirty="0"/>
              <a:t>RHS pumps deoxygenated blood to the lungs</a:t>
            </a:r>
            <a:endParaRPr lang="en-GB" dirty="0"/>
          </a:p>
          <a:p>
            <a:r>
              <a:rPr lang="en-GB" i="1" dirty="0"/>
              <a:t>Blood under pressure from the heart passes through arteries</a:t>
            </a:r>
            <a:endParaRPr lang="en-GB" dirty="0"/>
          </a:p>
          <a:p>
            <a:r>
              <a:rPr lang="en-GB" i="1" dirty="0"/>
              <a:t>Blood returning to the heart flows through veins</a:t>
            </a:r>
            <a:endParaRPr lang="en-GB" dirty="0"/>
          </a:p>
          <a:p>
            <a:r>
              <a:rPr lang="en-GB" i="1" dirty="0"/>
              <a:t>Blood moves from arteries to veins through capillaries.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lub</a:t>
            </a:r>
            <a:r>
              <a:rPr lang="en-AU" dirty="0"/>
              <a:t> – dub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982" y="1989300"/>
            <a:ext cx="4475248" cy="357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27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cardiac</a:t>
            </a:r>
            <a:r>
              <a:rPr lang="it-IT" dirty="0" smtClean="0"/>
              <a:t> </a:t>
            </a:r>
            <a:r>
              <a:rPr lang="it-IT" dirty="0" err="1" smtClean="0"/>
              <a:t>cycle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cardiac cycle is the sequence of events that occurs when the </a:t>
            </a:r>
            <a:r>
              <a:rPr lang="en-US" dirty="0" smtClean="0"/>
              <a:t>heart beats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There are two phases: diastole and systole</a:t>
            </a:r>
          </a:p>
          <a:p>
            <a:r>
              <a:rPr lang="en-US" dirty="0"/>
              <a:t>In the diastole </a:t>
            </a:r>
            <a:r>
              <a:rPr lang="en-US" dirty="0" smtClean="0"/>
              <a:t>phase, </a:t>
            </a:r>
            <a:r>
              <a:rPr lang="en-US" dirty="0"/>
              <a:t>the heart </a:t>
            </a:r>
            <a:r>
              <a:rPr lang="en-US" dirty="0" smtClean="0"/>
              <a:t>ventricles are </a:t>
            </a:r>
            <a:r>
              <a:rPr lang="en-US" dirty="0"/>
              <a:t>relaxed </a:t>
            </a:r>
            <a:r>
              <a:rPr lang="en-US" dirty="0" smtClean="0"/>
              <a:t>and fill </a:t>
            </a:r>
            <a:r>
              <a:rPr lang="en-US" dirty="0"/>
              <a:t>with blood. In the </a:t>
            </a:r>
            <a:r>
              <a:rPr lang="en-US" dirty="0">
                <a:hlinkClick r:id="rId2"/>
              </a:rPr>
              <a:t>systole phase</a:t>
            </a:r>
            <a:r>
              <a:rPr lang="en-US" dirty="0"/>
              <a:t>, the ventricles contract and pump blood to the arteries.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6573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blood</a:t>
            </a:r>
            <a:r>
              <a:rPr lang="it-IT" dirty="0" smtClean="0"/>
              <a:t> pressure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482" y="1958273"/>
            <a:ext cx="4801449" cy="319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990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Blood Pressure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371" y="1417638"/>
            <a:ext cx="3722338" cy="48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617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Cardiac</a:t>
            </a:r>
            <a:r>
              <a:rPr lang="it-IT" dirty="0" smtClean="0"/>
              <a:t> </a:t>
            </a:r>
            <a:r>
              <a:rPr lang="it-IT" dirty="0" err="1" smtClean="0"/>
              <a:t>Conduction</a:t>
            </a:r>
            <a:r>
              <a:rPr lang="it-IT" dirty="0" smtClean="0"/>
              <a:t> System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420" y="1622444"/>
            <a:ext cx="5688700" cy="4503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476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Types</a:t>
            </a:r>
            <a:r>
              <a:rPr lang="it-IT" dirty="0" smtClean="0"/>
              <a:t> of </a:t>
            </a:r>
            <a:r>
              <a:rPr lang="it-IT" dirty="0" err="1" smtClean="0"/>
              <a:t>Circulatory</a:t>
            </a:r>
            <a:r>
              <a:rPr lang="it-IT" dirty="0" smtClean="0"/>
              <a:t> Systems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87823" y="2281954"/>
            <a:ext cx="804662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Watch video </a:t>
            </a:r>
            <a:r>
              <a:rPr lang="it-IT" dirty="0" err="1" smtClean="0"/>
              <a:t>found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link:</a:t>
            </a:r>
          </a:p>
          <a:p>
            <a:endParaRPr lang="it-IT" dirty="0"/>
          </a:p>
          <a:p>
            <a:r>
              <a:rPr lang="it-IT" sz="1400" dirty="0"/>
              <a:t>http://education-portal.com/academy/lesson/circulatory-system-i-types-of-circulatory-systems.html#lesson</a:t>
            </a:r>
          </a:p>
        </p:txBody>
      </p:sp>
    </p:spTree>
    <p:extLst>
      <p:ext uri="{BB962C8B-B14F-4D97-AF65-F5344CB8AC3E}">
        <p14:creationId xmlns:p14="http://schemas.microsoft.com/office/powerpoint/2010/main" val="181985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Types</a:t>
            </a:r>
            <a:r>
              <a:rPr lang="it-IT" dirty="0" smtClean="0"/>
              <a:t> of </a:t>
            </a:r>
            <a:r>
              <a:rPr lang="it-IT" dirty="0" err="1" smtClean="0"/>
              <a:t>Circulatory</a:t>
            </a:r>
            <a:r>
              <a:rPr lang="it-IT" dirty="0" smtClean="0"/>
              <a:t> Systems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316" y="1179270"/>
            <a:ext cx="5769622" cy="453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715512" y="5792390"/>
            <a:ext cx="5765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Watch </a:t>
            </a:r>
            <a:r>
              <a:rPr lang="it-IT" dirty="0" err="1" smtClean="0"/>
              <a:t>this</a:t>
            </a:r>
            <a:r>
              <a:rPr lang="it-IT" dirty="0" smtClean="0"/>
              <a:t> video:  http</a:t>
            </a:r>
            <a:r>
              <a:rPr lang="it-IT" dirty="0"/>
              <a:t>://www.youtube.com/watch?v=5XqEQr-KsW8</a:t>
            </a:r>
          </a:p>
        </p:txBody>
      </p:sp>
    </p:spTree>
    <p:extLst>
      <p:ext uri="{BB962C8B-B14F-4D97-AF65-F5344CB8AC3E}">
        <p14:creationId xmlns:p14="http://schemas.microsoft.com/office/powerpoint/2010/main" val="210084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3220" y="274638"/>
            <a:ext cx="6344616" cy="1143000"/>
          </a:xfrm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GB" dirty="0" smtClean="0"/>
              <a:t>The Heart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3220" y="1622406"/>
            <a:ext cx="6680169" cy="3750812"/>
          </a:xfrm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Describe </a:t>
            </a:r>
            <a:r>
              <a:rPr lang="en-GB" dirty="0" smtClean="0"/>
              <a:t>the role of the heart in the circulatory system.</a:t>
            </a:r>
          </a:p>
          <a:p>
            <a:r>
              <a:rPr lang="en-GB" b="1" dirty="0" smtClean="0"/>
              <a:t>Explain </a:t>
            </a:r>
            <a:r>
              <a:rPr lang="en-GB" dirty="0" smtClean="0"/>
              <a:t>the differences between arteries, veins and capillaries, by relating their structure to their function.</a:t>
            </a:r>
          </a:p>
          <a:p>
            <a:r>
              <a:rPr lang="en-GB" b="1" dirty="0" smtClean="0"/>
              <a:t>Explain </a:t>
            </a:r>
            <a:r>
              <a:rPr lang="en-GB" dirty="0" smtClean="0"/>
              <a:t>the role of coronary arteries.</a:t>
            </a:r>
          </a:p>
          <a:p>
            <a:r>
              <a:rPr lang="en-GB" b="1" dirty="0" smtClean="0"/>
              <a:t>Describe </a:t>
            </a:r>
            <a:r>
              <a:rPr lang="en-GB" dirty="0" smtClean="0"/>
              <a:t>what is coronary heart disease.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4352" y="274638"/>
            <a:ext cx="1830004" cy="1143000"/>
          </a:xfrm>
          <a:prstGeom prst="rect">
            <a:avLst/>
          </a:prstGeom>
          <a:solidFill>
            <a:srgbClr val="C6D9F1"/>
          </a:solidFill>
          <a:ln>
            <a:solidFill>
              <a:srgbClr val="00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Title: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4352" y="1622406"/>
            <a:ext cx="1830004" cy="1143000"/>
          </a:xfrm>
          <a:prstGeom prst="rect">
            <a:avLst/>
          </a:prstGeom>
          <a:solidFill>
            <a:srgbClr val="C6D9F1"/>
          </a:solidFill>
          <a:ln>
            <a:solidFill>
              <a:srgbClr val="000000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Learning</a:t>
            </a:r>
            <a:r>
              <a:rPr kumimoji="0" lang="en-GB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outcomes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 smtClean="0"/>
              <a:t>Keywords for the heart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b="1" dirty="0" smtClean="0"/>
              <a:t>Atrium </a:t>
            </a:r>
            <a:r>
              <a:rPr lang="en-GB" dirty="0" smtClean="0"/>
              <a:t>(</a:t>
            </a:r>
            <a:r>
              <a:rPr lang="en-GB" dirty="0" err="1" smtClean="0"/>
              <a:t>ae</a:t>
            </a:r>
            <a:r>
              <a:rPr lang="en-GB" dirty="0" smtClean="0"/>
              <a:t>-tree-um) – the first chamber into which blood enters. </a:t>
            </a:r>
          </a:p>
          <a:p>
            <a:r>
              <a:rPr lang="en-GB" b="1" dirty="0" smtClean="0"/>
              <a:t>Ventricle </a:t>
            </a:r>
            <a:r>
              <a:rPr lang="en-GB" dirty="0" smtClean="0"/>
              <a:t>(</a:t>
            </a:r>
            <a:r>
              <a:rPr lang="en-GB" dirty="0" err="1" smtClean="0"/>
              <a:t>ven-trik-al</a:t>
            </a:r>
            <a:r>
              <a:rPr lang="en-GB" dirty="0" smtClean="0"/>
              <a:t>)– the lower chambers of the heart. Blood is pumped from these.</a:t>
            </a:r>
          </a:p>
          <a:p>
            <a:r>
              <a:rPr lang="en-GB" b="1" dirty="0" smtClean="0"/>
              <a:t>Arteries </a:t>
            </a:r>
            <a:r>
              <a:rPr lang="en-GB" dirty="0" smtClean="0"/>
              <a:t>– Blood vessels that </a:t>
            </a:r>
            <a:r>
              <a:rPr lang="en-GB" dirty="0"/>
              <a:t>t</a:t>
            </a:r>
            <a:r>
              <a:rPr lang="en-GB" dirty="0" smtClean="0"/>
              <a:t>ake blood away from the heart.</a:t>
            </a:r>
          </a:p>
          <a:p>
            <a:r>
              <a:rPr lang="en-GB" b="1" dirty="0" smtClean="0"/>
              <a:t>Veins </a:t>
            </a:r>
            <a:r>
              <a:rPr lang="en-GB" dirty="0" smtClean="0"/>
              <a:t>– Blood vessels that bring blood back to the heart.</a:t>
            </a:r>
          </a:p>
          <a:p>
            <a:r>
              <a:rPr lang="en-GB" b="1" dirty="0" smtClean="0"/>
              <a:t>Capillaries </a:t>
            </a:r>
            <a:r>
              <a:rPr lang="en-GB" dirty="0" smtClean="0"/>
              <a:t>– the smallest blood vessels. Where Oxygen and nutrients leave the blood and </a:t>
            </a:r>
          </a:p>
          <a:p>
            <a:r>
              <a:rPr lang="en-GB" b="1" dirty="0" smtClean="0"/>
              <a:t>Coronary arteries</a:t>
            </a:r>
            <a:r>
              <a:rPr lang="en-GB" dirty="0" smtClean="0"/>
              <a:t> – arteries that wrap around the heart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540" y="-2905"/>
            <a:ext cx="6502166" cy="6860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There</a:t>
            </a:r>
            <a:r>
              <a:rPr lang="it-IT" dirty="0" smtClean="0"/>
              <a:t> are 4 </a:t>
            </a:r>
            <a:r>
              <a:rPr lang="it-IT" dirty="0" err="1" smtClean="0"/>
              <a:t>valves</a:t>
            </a:r>
            <a:r>
              <a:rPr lang="it-IT" dirty="0" smtClean="0"/>
              <a:t> in the </a:t>
            </a:r>
            <a:r>
              <a:rPr lang="it-IT" dirty="0" err="1" smtClean="0"/>
              <a:t>heart</a:t>
            </a:r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55" y="1349137"/>
            <a:ext cx="3784164" cy="488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32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4438" r="5676" b="28913"/>
          <a:stretch>
            <a:fillRect/>
          </a:stretch>
        </p:blipFill>
        <p:spPr>
          <a:xfrm>
            <a:off x="164940" y="1315108"/>
            <a:ext cx="4206034" cy="481105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3551"/>
          </a:xfrm>
          <a:solidFill>
            <a:srgbClr val="C6D9F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/>
              <a:t>Double circulatory system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370976" y="1315108"/>
            <a:ext cx="4519425" cy="4811056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double circulatory system </a:t>
            </a:r>
            <a:r>
              <a:rPr lang="en-US" dirty="0" smtClean="0"/>
              <a:t>separates the oxygenated and the deoxygenated blood. </a:t>
            </a:r>
          </a:p>
          <a:p>
            <a:r>
              <a:rPr lang="en-US" dirty="0" smtClean="0"/>
              <a:t>The pulmonary circuit pumps blood to the lungs.</a:t>
            </a:r>
          </a:p>
          <a:p>
            <a:r>
              <a:rPr lang="en-US" dirty="0"/>
              <a:t>T</a:t>
            </a:r>
            <a:r>
              <a:rPr lang="en-US" dirty="0" smtClean="0"/>
              <a:t>he systemic circuit pumps blood to the body systems (i.e. The head, limbs, and trunk).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4438" r="5676" b="28913"/>
          <a:stretch>
            <a:fillRect/>
          </a:stretch>
        </p:blipFill>
        <p:spPr>
          <a:xfrm>
            <a:off x="362872" y="1480696"/>
            <a:ext cx="3810172" cy="462238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3551"/>
          </a:xfrm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 smtClean="0"/>
              <a:t>Double circulatory system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73045" y="1480696"/>
            <a:ext cx="4645708" cy="4645468"/>
          </a:xfrm>
          <a:solidFill>
            <a:srgbClr val="C6D9F1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The right ventricle pumps blood through the shorter pulmonary circuit.</a:t>
            </a:r>
          </a:p>
          <a:p>
            <a:r>
              <a:rPr lang="en-US" dirty="0"/>
              <a:t>T</a:t>
            </a:r>
            <a:r>
              <a:rPr lang="en-US" dirty="0" smtClean="0"/>
              <a:t>he left ventricle pumps blood through the longer systemic circuit. </a:t>
            </a:r>
          </a:p>
          <a:p>
            <a:r>
              <a:rPr lang="en-US" dirty="0" smtClean="0"/>
              <a:t>As a result, the left ventricle’s walls are thicker and stronger.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 smtClean="0"/>
              <a:t>The flow of blood around the body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b="1" dirty="0" smtClean="0"/>
              <a:t>Arteries </a:t>
            </a:r>
            <a:r>
              <a:rPr lang="en-GB" dirty="0" smtClean="0"/>
              <a:t>take blood </a:t>
            </a:r>
            <a:r>
              <a:rPr lang="en-GB" b="1" dirty="0" smtClean="0"/>
              <a:t>away </a:t>
            </a:r>
            <a:r>
              <a:rPr lang="en-GB" dirty="0" smtClean="0"/>
              <a:t>from the heart.</a:t>
            </a:r>
          </a:p>
          <a:p>
            <a:r>
              <a:rPr lang="en-GB" dirty="0" smtClean="0"/>
              <a:t>Veins take blood to the heart.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b="17320"/>
          <a:stretch>
            <a:fillRect/>
          </a:stretch>
        </p:blipFill>
        <p:spPr>
          <a:xfrm>
            <a:off x="457200" y="1632080"/>
            <a:ext cx="3880788" cy="500544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l="2912" t="14975" r="6749" b="16806"/>
          <a:stretch>
            <a:fillRect/>
          </a:stretch>
        </p:blipFill>
        <p:spPr>
          <a:xfrm>
            <a:off x="457199" y="1830983"/>
            <a:ext cx="8229601" cy="3561734"/>
          </a:xfrm>
          <a:prstGeom prst="rect">
            <a:avLst/>
          </a:prstGeom>
          <a:solidFill>
            <a:srgbClr val="C6D9F1"/>
          </a:solidFill>
          <a:ln>
            <a:solidFill>
              <a:srgbClr val="000000"/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C6D9F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 smtClean="0"/>
              <a:t>Blood vessels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452</Words>
  <Application>Microsoft Office PowerPoint</Application>
  <PresentationFormat>Presentazione su schermo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Office Theme</vt:lpstr>
      <vt:lpstr>The heart</vt:lpstr>
      <vt:lpstr>The Heart</vt:lpstr>
      <vt:lpstr>Keywords for the heart</vt:lpstr>
      <vt:lpstr>Presentazione standard di PowerPoint</vt:lpstr>
      <vt:lpstr>There are 4 valves in the heart</vt:lpstr>
      <vt:lpstr>Double circulatory system</vt:lpstr>
      <vt:lpstr>Double circulatory system</vt:lpstr>
      <vt:lpstr>The flow of blood around the body</vt:lpstr>
      <vt:lpstr>Blood vessels</vt:lpstr>
      <vt:lpstr>Why do they have different structures?</vt:lpstr>
      <vt:lpstr>Coronary Arteries</vt:lpstr>
      <vt:lpstr>Describe how blood circulates around the body.</vt:lpstr>
      <vt:lpstr>lub – dub</vt:lpstr>
      <vt:lpstr>cardiac cycle</vt:lpstr>
      <vt:lpstr>blood pressure</vt:lpstr>
      <vt:lpstr>Blood Pressure</vt:lpstr>
      <vt:lpstr>Cardiac Conduction System </vt:lpstr>
      <vt:lpstr>Types of Circulatory Systems</vt:lpstr>
      <vt:lpstr>Types of Circulatory Systems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heart</dc:title>
  <dc:creator>Christopher Macfarlane</dc:creator>
  <cp:lastModifiedBy>diana</cp:lastModifiedBy>
  <cp:revision>11</cp:revision>
  <dcterms:created xsi:type="dcterms:W3CDTF">2012-10-07T14:03:04Z</dcterms:created>
  <dcterms:modified xsi:type="dcterms:W3CDTF">2013-10-30T18:29:12Z</dcterms:modified>
</cp:coreProperties>
</file>